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7" r:id="rId5"/>
    <p:sldId id="259" r:id="rId6"/>
    <p:sldId id="288" r:id="rId7"/>
    <p:sldId id="28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90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91" r:id="rId36"/>
    <p:sldId id="286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5" d="100"/>
          <a:sy n="105" d="100"/>
        </p:scale>
        <p:origin x="179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image1.png>
</file>

<file path=ppt/media/image10.jpeg>
</file>

<file path=ppt/media/image11.jpeg>
</file>

<file path=ppt/media/image12.jpeg>
</file>

<file path=ppt/media/image13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Lecture 3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Cloud Enabling Technologies </a:t>
            </a:r>
          </a:p>
          <a:p>
            <a:r>
              <a:rPr lang="en-US" dirty="0"/>
              <a:t>Cloud Deployment Models</a:t>
            </a:r>
          </a:p>
          <a:p>
            <a:r>
              <a:rPr lang="en-US" dirty="0"/>
              <a:t>Cloud Service Models</a:t>
            </a:r>
          </a:p>
          <a:p>
            <a:r>
              <a:rPr lang="fi-FI" dirty="0"/>
              <a:t>IaaS vs. PaaS vs. SaaS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8600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Case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i="1" dirty="0">
                <a:solidFill>
                  <a:srgbClr val="FF0000"/>
                </a:solidFill>
              </a:rPr>
              <a:t>Online Parking Ticket </a:t>
            </a:r>
          </a:p>
          <a:p>
            <a:r>
              <a:rPr lang="en-US" dirty="0"/>
              <a:t>Maps, Payments, User login &amp; Authentication </a:t>
            </a:r>
          </a:p>
          <a:p>
            <a:r>
              <a:rPr lang="en-US" dirty="0"/>
              <a:t>Maps - Google Maps</a:t>
            </a:r>
          </a:p>
          <a:p>
            <a:r>
              <a:rPr lang="en-US" dirty="0"/>
              <a:t>Payments -Existing payment gateway </a:t>
            </a:r>
          </a:p>
          <a:p>
            <a:r>
              <a:rPr lang="en-US" dirty="0"/>
              <a:t>User Authentication – Facebook Gmail</a:t>
            </a:r>
          </a:p>
          <a:p>
            <a:r>
              <a:rPr lang="en-US" dirty="0"/>
              <a:t>The building-block services might employ pre-existing components that are reused, and can also be updated or replaced without affecting the functionality or integrity of other independent services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518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Service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7680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Software component that provides a set of coherent and related functionalities that can be </a:t>
            </a:r>
            <a:r>
              <a:rPr lang="en-US" b="1" dirty="0"/>
              <a:t>reused </a:t>
            </a:r>
            <a:r>
              <a:rPr lang="en-US" dirty="0"/>
              <a:t>and </a:t>
            </a:r>
            <a:r>
              <a:rPr lang="en-US" b="1" dirty="0"/>
              <a:t>integrated	 </a:t>
            </a:r>
            <a:r>
              <a:rPr lang="en-US" dirty="0"/>
              <a:t>into bigger and more complex applications</a:t>
            </a:r>
          </a:p>
          <a:p>
            <a:r>
              <a:rPr lang="en-US" dirty="0"/>
              <a:t>Services are most often built in a way that is independent of the context in which they are used</a:t>
            </a:r>
          </a:p>
          <a:p>
            <a:r>
              <a:rPr lang="en-US" dirty="0"/>
              <a:t>A service is supposed to be</a:t>
            </a:r>
          </a:p>
          <a:p>
            <a:pPr lvl="2"/>
            <a:r>
              <a:rPr lang="en-US" dirty="0"/>
              <a:t>Loosely coupled- allows  services  to serve different scenarios  more easily</a:t>
            </a:r>
          </a:p>
          <a:p>
            <a:pPr lvl="2"/>
            <a:r>
              <a:rPr lang="en-US" dirty="0"/>
              <a:t>Reusable</a:t>
            </a:r>
          </a:p>
          <a:p>
            <a:pPr lvl="2"/>
            <a:r>
              <a:rPr lang="en-US" dirty="0"/>
              <a:t>Programming  language independent-increases services  accessibility</a:t>
            </a:r>
          </a:p>
          <a:p>
            <a:pPr lvl="2"/>
            <a:r>
              <a:rPr lang="en-US" dirty="0"/>
              <a:t>location transparent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3925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SOA: Service Oriented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Service-orientation is a way of thinking in terms of services and service-based development and the outcomes of services</a:t>
            </a:r>
          </a:p>
          <a:p>
            <a:r>
              <a:rPr lang="en-US" dirty="0"/>
              <a:t>Service orientation approach adopts the concept of services as the main building blocks of application and system development</a:t>
            </a:r>
          </a:p>
          <a:p>
            <a:r>
              <a:rPr lang="en-US" dirty="0"/>
              <a:t>It defines a way to make software components reusable via service interfaces</a:t>
            </a:r>
          </a:p>
        </p:txBody>
      </p:sp>
    </p:spTree>
    <p:extLst>
      <p:ext uri="{BB962C8B-B14F-4D97-AF65-F5344CB8AC3E}">
        <p14:creationId xmlns:p14="http://schemas.microsoft.com/office/powerpoint/2010/main" val="42469668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SOA: Service Oriented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SOA is a logical way of designing a software system to provide services to either </a:t>
            </a:r>
            <a:r>
              <a:rPr lang="en-US" b="1" dirty="0">
                <a:solidFill>
                  <a:srgbClr val="FF0000"/>
                </a:solidFill>
              </a:rPr>
              <a:t>end-user applications </a:t>
            </a:r>
            <a:r>
              <a:rPr lang="en-US" dirty="0">
                <a:solidFill>
                  <a:srgbClr val="FF0000"/>
                </a:solidFill>
              </a:rPr>
              <a:t>or to other </a:t>
            </a:r>
            <a:r>
              <a:rPr lang="en-US" b="1" dirty="0">
                <a:solidFill>
                  <a:srgbClr val="FF0000"/>
                </a:solidFill>
              </a:rPr>
              <a:t>services  </a:t>
            </a:r>
            <a:r>
              <a:rPr lang="en-US" dirty="0">
                <a:solidFill>
                  <a:srgbClr val="FF0000"/>
                </a:solidFill>
              </a:rPr>
              <a:t>distributed in a network, via published and discoverable interfaces</a:t>
            </a:r>
            <a:r>
              <a:rPr lang="en-US" dirty="0"/>
              <a:t>.</a:t>
            </a:r>
          </a:p>
          <a:p>
            <a:r>
              <a:rPr lang="en-US" dirty="0">
                <a:solidFill>
                  <a:srgbClr val="FF0000"/>
                </a:solidFill>
              </a:rPr>
              <a:t>This architectural approach is particularly applicable when multiple applications running on varied technologies and platforms need to communicate with each other</a:t>
            </a:r>
          </a:p>
        </p:txBody>
      </p:sp>
    </p:spTree>
    <p:extLst>
      <p:ext uri="{BB962C8B-B14F-4D97-AF65-F5344CB8AC3E}">
        <p14:creationId xmlns:p14="http://schemas.microsoft.com/office/powerpoint/2010/main" val="12795703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Web services are the prominent technology for implementing SOA systems and applications </a:t>
            </a:r>
          </a:p>
          <a:p>
            <a:r>
              <a:rPr lang="en-US" dirty="0"/>
              <a:t>A Web service is a </a:t>
            </a:r>
            <a:r>
              <a:rPr lang="en-US" b="1" dirty="0"/>
              <a:t>self-describing, self-contained </a:t>
            </a:r>
            <a:r>
              <a:rPr lang="en-US" dirty="0"/>
              <a:t>software module available via a network, such as the Internet, which completes tasks, solves problems, or conducts transactions on behalf of a user or application. </a:t>
            </a:r>
          </a:p>
          <a:p>
            <a:pPr lvl="1"/>
            <a:r>
              <a:rPr lang="en-US" dirty="0"/>
              <a:t>Self-describing: It knows </a:t>
            </a:r>
            <a:r>
              <a:rPr lang="en-US" b="1" dirty="0"/>
              <a:t>what functions it can perform </a:t>
            </a:r>
            <a:r>
              <a:rPr lang="en-US" dirty="0"/>
              <a:t>and </a:t>
            </a:r>
            <a:r>
              <a:rPr lang="en-US" b="1" dirty="0"/>
              <a:t>what inputs   it requires </a:t>
            </a:r>
            <a:r>
              <a:rPr lang="en-US" dirty="0"/>
              <a:t>to produce its outputs.</a:t>
            </a:r>
          </a:p>
          <a:p>
            <a:pPr lvl="1"/>
            <a:r>
              <a:rPr lang="en-US" dirty="0"/>
              <a:t>It can also describe its non-functional properties like cost of invoking the service, the geographical areas the Web service covers etc.</a:t>
            </a:r>
          </a:p>
          <a:p>
            <a:pPr lvl="1"/>
            <a:r>
              <a:rPr lang="en-US" dirty="0"/>
              <a:t>It can describe this to potential users &amp; other Web services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5223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services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 Web service can be:</a:t>
            </a:r>
          </a:p>
          <a:p>
            <a:pPr lvl="1"/>
            <a:r>
              <a:rPr lang="en-US" dirty="0"/>
              <a:t>Self-contained business task-funds withdrawal/deposit</a:t>
            </a:r>
          </a:p>
          <a:p>
            <a:pPr lvl="1"/>
            <a:r>
              <a:rPr lang="en-US" dirty="0"/>
              <a:t>Full-fledged business process- automated purchasing of office supplies</a:t>
            </a:r>
          </a:p>
          <a:p>
            <a:pPr lvl="1"/>
            <a:r>
              <a:rPr lang="en-US" dirty="0"/>
              <a:t>An application- life insurance application or demand forecasts and stock replenishment</a:t>
            </a:r>
          </a:p>
          <a:p>
            <a:r>
              <a:rPr lang="en-US" dirty="0"/>
              <a:t>Web services vary in function from </a:t>
            </a:r>
            <a:r>
              <a:rPr lang="en-US" b="1" dirty="0"/>
              <a:t>simple requests </a:t>
            </a:r>
            <a:r>
              <a:rPr lang="en-US" dirty="0"/>
              <a:t>(pricing enquiries, weather report) to </a:t>
            </a:r>
            <a:r>
              <a:rPr lang="en-US" b="1" dirty="0"/>
              <a:t>complete business applications ( </a:t>
            </a:r>
            <a:r>
              <a:rPr lang="en-US" dirty="0"/>
              <a:t>package tracking system) that access and combine information from multiple sources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218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Web 2.0/3.0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Web is the primary interface through which cloud computing delivers its services.</a:t>
            </a:r>
          </a:p>
          <a:p>
            <a:r>
              <a:rPr lang="en-US" dirty="0"/>
              <a:t>Web encompasses a set of technologies and services that facilitate interactive information sharing, collaboration, user-centered design, and application composition.</a:t>
            </a:r>
          </a:p>
          <a:p>
            <a:r>
              <a:rPr lang="en-US" dirty="0"/>
              <a:t>This evolution has transformed the Web into a rich platform for application development and is known as Web 3.0</a:t>
            </a:r>
          </a:p>
        </p:txBody>
      </p:sp>
    </p:spTree>
    <p:extLst>
      <p:ext uri="{BB962C8B-B14F-4D97-AF65-F5344CB8AC3E}">
        <p14:creationId xmlns:p14="http://schemas.microsoft.com/office/powerpoint/2010/main" val="21099279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Multitenant technology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Enable multiple users (tenants) to access the same application simultaneously</a:t>
            </a:r>
          </a:p>
          <a:p>
            <a:endParaRPr lang="en-US" dirty="0"/>
          </a:p>
          <a:p>
            <a:r>
              <a:rPr lang="en-US" dirty="0"/>
              <a:t>Multitenant applications ensure that tenants do not have access to data and configuration</a:t>
            </a:r>
            <a:br>
              <a:rPr lang="en-US" dirty="0"/>
            </a:br>
            <a:r>
              <a:rPr lang="en-US" dirty="0"/>
              <a:t>information that is not their own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6630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 simple example 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7437" y="1981200"/>
            <a:ext cx="4429125" cy="4448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792329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67000"/>
            <a:ext cx="8229600" cy="11430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Cloud Deployment Models</a:t>
            </a:r>
          </a:p>
        </p:txBody>
      </p:sp>
    </p:spTree>
    <p:extLst>
      <p:ext uri="{BB962C8B-B14F-4D97-AF65-F5344CB8AC3E}">
        <p14:creationId xmlns:p14="http://schemas.microsoft.com/office/powerpoint/2010/main" val="3871700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Enabling Technologies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Broadband networks and internet architecture </a:t>
            </a:r>
          </a:p>
          <a:p>
            <a:r>
              <a:rPr lang="en-US" dirty="0"/>
              <a:t>Virtualization technology </a:t>
            </a:r>
          </a:p>
          <a:p>
            <a:r>
              <a:rPr lang="en-US" dirty="0"/>
              <a:t>SOA</a:t>
            </a:r>
          </a:p>
          <a:p>
            <a:r>
              <a:rPr lang="en-US" dirty="0"/>
              <a:t>Web Services  , Web 2.0,3.0</a:t>
            </a:r>
          </a:p>
          <a:p>
            <a:r>
              <a:rPr lang="en-US" dirty="0"/>
              <a:t>Multitenant technology 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8321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Deployment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four cloud deployment models: 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Public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Private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Community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Hybrid</a:t>
            </a:r>
          </a:p>
          <a:p>
            <a:r>
              <a:rPr lang="en-US" dirty="0"/>
              <a:t>Each deployment model is defined according to where the deployment infrastructure is located</a:t>
            </a:r>
          </a:p>
        </p:txBody>
      </p:sp>
    </p:spTree>
    <p:extLst>
      <p:ext uri="{BB962C8B-B14F-4D97-AF65-F5344CB8AC3E}">
        <p14:creationId xmlns:p14="http://schemas.microsoft.com/office/powerpoint/2010/main" val="16460875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Public Cloud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006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 name speaks for itself: public clouds are available to the general public, and data are created and stored on third-party servers.</a:t>
            </a:r>
          </a:p>
          <a:p>
            <a:r>
              <a:rPr lang="en-US" dirty="0"/>
              <a:t>Server infrastructure belongs to service providers that manage it and administer pool resources, which is why there is no need for user companies to buy and maintain their own hardware</a:t>
            </a:r>
          </a:p>
          <a:p>
            <a:r>
              <a:rPr lang="en-US" dirty="0"/>
              <a:t>Provider companies offer resources as a service both free of charge or on a pay-per-use basis via the Internet</a:t>
            </a:r>
          </a:p>
          <a:p>
            <a:r>
              <a:rPr lang="en-US" dirty="0"/>
              <a:t>Users can scale resources as required.</a:t>
            </a:r>
          </a:p>
        </p:txBody>
      </p:sp>
    </p:spTree>
    <p:extLst>
      <p:ext uri="{BB962C8B-B14F-4D97-AF65-F5344CB8AC3E}">
        <p14:creationId xmlns:p14="http://schemas.microsoft.com/office/powerpoint/2010/main" val="10213692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4CD625-E5E8-3983-0615-59F3D26FA2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833" t="14445"/>
          <a:stretch/>
        </p:blipFill>
        <p:spPr>
          <a:xfrm>
            <a:off x="2590800" y="1676400"/>
            <a:ext cx="4495800" cy="440055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8488F64-4337-95F7-F989-E0101198B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Cloud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23931146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Public Cloud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Minimal Investment - As a pay-per-use service, there is no large upfront cost and is ideal for businesses who need quick access to resources</a:t>
            </a:r>
          </a:p>
          <a:p>
            <a:r>
              <a:rPr lang="en-US" b="1" dirty="0"/>
              <a:t>High scalability.</a:t>
            </a:r>
            <a:r>
              <a:rPr lang="en-US" dirty="0"/>
              <a:t> You can easily extend the cloud’s capacity as your company requirements increase</a:t>
            </a:r>
          </a:p>
          <a:p>
            <a:r>
              <a:rPr lang="en-US" b="1" dirty="0"/>
              <a:t>24/7 uptime.</a:t>
            </a:r>
            <a:r>
              <a:rPr lang="en-US" dirty="0"/>
              <a:t> The extensive network of your provider’s servers ensures your infrastructure is constantly available and has improved operation time.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5157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Public Cloud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Security and Privacy Concerns - Since it is accessible to all, it does not fully protect against cyber-attacks and could lead to vulnerabilities.</a:t>
            </a:r>
          </a:p>
          <a:p>
            <a:r>
              <a:rPr lang="en-US" dirty="0"/>
              <a:t>Reliability Issues - Since the same server network is open to a wide range of users, it can lead to malfunction and outages </a:t>
            </a:r>
            <a:r>
              <a:rPr lang="en-US" dirty="0">
                <a:solidFill>
                  <a:srgbClr val="FF0000"/>
                </a:solidFill>
              </a:rPr>
              <a:t>Example:2016 </a:t>
            </a:r>
            <a:r>
              <a:rPr lang="en-US" dirty="0" err="1">
                <a:solidFill>
                  <a:srgbClr val="FF0000"/>
                </a:solidFill>
              </a:rPr>
              <a:t>Salesforce</a:t>
            </a:r>
            <a:r>
              <a:rPr lang="en-US" dirty="0">
                <a:solidFill>
                  <a:srgbClr val="FF0000"/>
                </a:solidFill>
              </a:rPr>
              <a:t> CRM disruption that caused a storage collapse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7349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Private Cloud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There is little to no difference between a public and a private model from the technical point of view, as their architectures are very similar</a:t>
            </a:r>
          </a:p>
          <a:p>
            <a:r>
              <a:rPr lang="en-US" dirty="0"/>
              <a:t>However, as opposed to a public cloud that is available to the general public, only one specific company owns a private cloud</a:t>
            </a:r>
          </a:p>
          <a:p>
            <a:r>
              <a:rPr lang="en-US" dirty="0"/>
              <a:t>That is why it is also called an </a:t>
            </a:r>
            <a:r>
              <a:rPr lang="en-US" i="1" dirty="0">
                <a:solidFill>
                  <a:srgbClr val="FF0000"/>
                </a:solidFill>
              </a:rPr>
              <a:t>internal</a:t>
            </a:r>
            <a:r>
              <a:rPr lang="en-US" dirty="0">
                <a:solidFill>
                  <a:srgbClr val="FF0000"/>
                </a:solidFill>
              </a:rPr>
              <a:t> or </a:t>
            </a:r>
            <a:r>
              <a:rPr lang="en-US" i="1" dirty="0">
                <a:solidFill>
                  <a:srgbClr val="FF0000"/>
                </a:solidFill>
              </a:rPr>
              <a:t>corporate</a:t>
            </a:r>
            <a:r>
              <a:rPr lang="en-US" dirty="0">
                <a:solidFill>
                  <a:srgbClr val="FF0000"/>
                </a:solidFill>
              </a:rPr>
              <a:t> model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020352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4636"/>
            <a:ext cx="8229600" cy="6594764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The server can be hosted externally or on the premises of the owner company</a:t>
            </a:r>
          </a:p>
          <a:p>
            <a:r>
              <a:rPr lang="en-US" dirty="0"/>
              <a:t>Regardless of their physical location, these infrastructures are maintained on a designated private network and use software and hardware that are intended for use only by the owner company</a:t>
            </a:r>
          </a:p>
          <a:p>
            <a:r>
              <a:rPr lang="en-US" dirty="0"/>
              <a:t>A clearly defined scope of people have access to the information kept in a private repository, which prevents the general public from using it</a:t>
            </a:r>
          </a:p>
          <a:p>
            <a:r>
              <a:rPr lang="en-US" dirty="0"/>
              <a:t>In light of numerous breaches in recent years, a growing number of large corporations has decided on a closed private cloud model, as this minimizes data security issues</a:t>
            </a:r>
          </a:p>
          <a:p>
            <a:r>
              <a:rPr lang="en-US" dirty="0"/>
              <a:t>Multiple public cloud service providers, including Amazon, IBM, Cisco, Dell and Red Hat, also provide private solutions.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3720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55D2E-8856-55ED-942D-2792E88C4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Private Cloud</a:t>
            </a:r>
            <a:endParaRPr lang="en-PK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7700BC1-4DFB-E19A-02C8-2C8014162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7133" y="1417638"/>
            <a:ext cx="4509733" cy="4790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9973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Private Cloud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 security, privacy and reliability, as only authorized persons can access resources</a:t>
            </a:r>
          </a:p>
          <a:p>
            <a:r>
              <a:rPr lang="en-US" dirty="0"/>
              <a:t>It allows companies to customize their infrastructures in accordance with their requirements</a:t>
            </a:r>
          </a:p>
        </p:txBody>
      </p:sp>
    </p:spTree>
    <p:extLst>
      <p:ext uri="{BB962C8B-B14F-4D97-AF65-F5344CB8AC3E}">
        <p14:creationId xmlns:p14="http://schemas.microsoft.com/office/powerpoint/2010/main" val="10980458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Private Cloud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major disadvantage of the private cloud deployment model is its cost, as it requires considerable expense on hardware, software and staff training</a:t>
            </a:r>
          </a:p>
          <a:p>
            <a:r>
              <a:rPr lang="en-US" dirty="0"/>
              <a:t>That is why this secure and flexible computing deployment model is not the right choice for small companies.</a:t>
            </a:r>
          </a:p>
        </p:txBody>
      </p:sp>
    </p:spTree>
    <p:extLst>
      <p:ext uri="{BB962C8B-B14F-4D97-AF65-F5344CB8AC3E}">
        <p14:creationId xmlns:p14="http://schemas.microsoft.com/office/powerpoint/2010/main" val="2380603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Broadband networks &amp; Internet architecture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All clouds must be connected to a network</a:t>
            </a:r>
          </a:p>
          <a:p>
            <a:r>
              <a:rPr lang="en-US" dirty="0"/>
              <a:t>This inevitable requirement forms an inherent dependency on internetworking. </a:t>
            </a:r>
          </a:p>
          <a:p>
            <a:r>
              <a:rPr lang="en-US" dirty="0"/>
              <a:t>Internetworks, or the Internet, allow for the remote provisioning of IT resources and are directly supportive of ubiquitous network access.</a:t>
            </a:r>
          </a:p>
        </p:txBody>
      </p:sp>
    </p:spTree>
    <p:extLst>
      <p:ext uri="{BB962C8B-B14F-4D97-AF65-F5344CB8AC3E}">
        <p14:creationId xmlns:p14="http://schemas.microsoft.com/office/powerpoint/2010/main" val="17897811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Community Cloud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community deployment model largely resembles the private one; the only difference is the set of users</a:t>
            </a:r>
          </a:p>
          <a:p>
            <a:r>
              <a:rPr lang="en-US" dirty="0"/>
              <a:t>Whereas only one company owns the private cloud server, several organizations with similar backgrounds share the infrastructure and related resources of a community cloud</a:t>
            </a:r>
          </a:p>
        </p:txBody>
      </p:sp>
    </p:spTree>
    <p:extLst>
      <p:ext uri="{BB962C8B-B14F-4D97-AF65-F5344CB8AC3E}">
        <p14:creationId xmlns:p14="http://schemas.microsoft.com/office/powerpoint/2010/main" val="6221186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4525963"/>
          </a:xfrm>
        </p:spPr>
        <p:txBody>
          <a:bodyPr/>
          <a:lstStyle/>
          <a:p>
            <a:r>
              <a:rPr lang="en-US" dirty="0"/>
              <a:t>If all the participating organizations have uniform security, privacy and performance requirements, this multi-tenant data center architecture helps these companies enhance their efficiency, as in the case of joint projects</a:t>
            </a:r>
          </a:p>
          <a:p>
            <a:r>
              <a:rPr lang="en-US" dirty="0"/>
              <a:t>The costs are shared by all users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F43489-BFB9-BB9F-C12B-5BDB05EBB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333" t="13487"/>
          <a:stretch/>
        </p:blipFill>
        <p:spPr>
          <a:xfrm>
            <a:off x="1676400" y="3648255"/>
            <a:ext cx="6019800" cy="320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2601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Community Cloud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Smaller Investment - A community cloud is much cheaper than the private cloud and provides great performance</a:t>
            </a:r>
          </a:p>
          <a:p>
            <a:endParaRPr lang="en-US" dirty="0"/>
          </a:p>
          <a:p>
            <a:r>
              <a:rPr lang="en-US" dirty="0"/>
              <a:t>Ease of data sharing and collaboration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6793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Community Cloud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 cost compared to the public deployment model</a:t>
            </a:r>
          </a:p>
          <a:p>
            <a:r>
              <a:rPr lang="en-US" dirty="0"/>
              <a:t>Shared Resources - Due to fixed bandwidth and storage capacity, community resources often pose challenges.</a:t>
            </a:r>
          </a:p>
          <a:p>
            <a:r>
              <a:rPr lang="en-US" dirty="0"/>
              <a:t>Not as Popular - Since this is a recently introduced model, it is not that popular or available across industries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1908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Hybrid Cloud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As the name suggests, a hybrid cloud is a combination of two or more cloud architectures. </a:t>
            </a:r>
          </a:p>
          <a:p>
            <a:r>
              <a:rPr lang="en-US" dirty="0"/>
              <a:t>As an example, a company can balance its load by locating mission-critical workloads on a secure private cloud and deploying less sensitive ones to a public one</a:t>
            </a:r>
          </a:p>
          <a:p>
            <a:r>
              <a:rPr lang="en-US" dirty="0"/>
              <a:t>The hybrid cloud deployment model not only safeguards and controls strategically important assets but does so in a cost- and resource-effective way</a:t>
            </a:r>
          </a:p>
        </p:txBody>
      </p:sp>
    </p:spTree>
    <p:extLst>
      <p:ext uri="{BB962C8B-B14F-4D97-AF65-F5344CB8AC3E}">
        <p14:creationId xmlns:p14="http://schemas.microsoft.com/office/powerpoint/2010/main" val="40199093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90607-2DCD-6831-B9A1-F471AA1E1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Hybrid Cloud</a:t>
            </a:r>
            <a:endParaRPr lang="en-PK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ECD4BB-8C1E-FC71-C4A7-7A8C8E1A0D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267" t="19846"/>
          <a:stretch/>
        </p:blipFill>
        <p:spPr>
          <a:xfrm>
            <a:off x="2590800" y="1221806"/>
            <a:ext cx="5660136" cy="5346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5445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Comparison of Top Cloud Deployment Models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1157834"/>
              </p:ext>
            </p:extLst>
          </p:nvPr>
        </p:nvGraphicFramePr>
        <p:xfrm>
          <a:off x="1591487" y="1600200"/>
          <a:ext cx="5961025" cy="4525963"/>
        </p:xfrm>
        <a:graphic>
          <a:graphicData uri="http://schemas.openxmlformats.org/drawingml/2006/table">
            <a:tbl>
              <a:tblPr>
                <a:tableStyleId>{306799F8-075E-4A3A-A7F6-7FBC6576F1A4}</a:tableStyleId>
              </a:tblPr>
              <a:tblGrid>
                <a:gridCol w="11922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922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22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922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22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66395">
                <a:tc>
                  <a:txBody>
                    <a:bodyPr/>
                    <a:lstStyle/>
                    <a:p>
                      <a:pPr rtl="0"/>
                      <a:br>
                        <a:rPr lang="en-US" sz="1300" dirty="0">
                          <a:effectLst/>
                        </a:rPr>
                      </a:br>
                      <a:endParaRPr lang="en-US" sz="1300" dirty="0">
                        <a:effectLst/>
                      </a:endParaRP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 dirty="0">
                          <a:effectLst/>
                        </a:rPr>
                        <a:t>Public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effectLst/>
                        </a:rPr>
                        <a:t>Private</a:t>
                      </a:r>
                    </a:p>
                    <a:p>
                      <a:pPr rtl="0"/>
                      <a:endParaRPr lang="en-US" sz="1300" dirty="0">
                        <a:effectLst/>
                      </a:endParaRP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effectLst/>
                        </a:rPr>
                        <a:t>Community</a:t>
                      </a:r>
                    </a:p>
                    <a:p>
                      <a:pPr rtl="0"/>
                      <a:endParaRPr lang="en-US" sz="1300" dirty="0">
                        <a:effectLst/>
                      </a:endParaRP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effectLst/>
                        </a:rPr>
                        <a:t>Hybrid</a:t>
                      </a:r>
                    </a:p>
                    <a:p>
                      <a:endParaRPr lang="en-US" sz="1300" dirty="0"/>
                    </a:p>
                  </a:txBody>
                  <a:tcPr marL="66234" marR="66234" marT="33117" marB="33117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6395"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Ease of setup and use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Easy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Requires IT proficiency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Requires IT proficiency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Requires IT proficiency</a:t>
                      </a:r>
                    </a:p>
                  </a:txBody>
                  <a:tcPr marL="68993" marR="68993" marT="34497" marB="34497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6395"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Data security and privacy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Low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High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Comparatively high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High</a:t>
                      </a:r>
                    </a:p>
                  </a:txBody>
                  <a:tcPr marL="68993" marR="68993" marT="34497" marB="34497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6395"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Data control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 dirty="0">
                          <a:effectLst/>
                        </a:rPr>
                        <a:t>Little to none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High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Comparatively high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Comparatively high</a:t>
                      </a:r>
                    </a:p>
                  </a:txBody>
                  <a:tcPr marL="68993" marR="68993" marT="34497" marB="34497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6395"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Reliability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Low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High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Comparatively high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High</a:t>
                      </a:r>
                    </a:p>
                  </a:txBody>
                  <a:tcPr marL="68993" marR="68993" marT="34497" marB="34497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6395"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Scalability and flexibility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High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High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Fixed capacity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High</a:t>
                      </a:r>
                    </a:p>
                  </a:txBody>
                  <a:tcPr marL="68993" marR="68993" marT="34497" marB="34497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62497"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Cost-effectiveness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The cheapest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Cost-intensive; the most expensive model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Cost is shared among community members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Cheaper than a private model but more costly than a public one</a:t>
                      </a:r>
                    </a:p>
                  </a:txBody>
                  <a:tcPr marL="68993" marR="68993" marT="34497" marB="34497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65096"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Demand for in-house hardware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No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Depends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>
                          <a:effectLst/>
                        </a:rPr>
                        <a:t>Depends</a:t>
                      </a:r>
                    </a:p>
                  </a:txBody>
                  <a:tcPr marL="68993" marR="68993" marT="34497" marB="34497" anchor="ctr"/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300" dirty="0">
                          <a:effectLst/>
                        </a:rPr>
                        <a:t>Depends</a:t>
                      </a:r>
                    </a:p>
                  </a:txBody>
                  <a:tcPr marL="68993" marR="68993" marT="34497" marB="34497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591679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are </a:t>
            </a:r>
            <a:r>
              <a:rPr lang="en-US" dirty="0" err="1"/>
              <a:t>Iaas</a:t>
            </a:r>
            <a:r>
              <a:rPr lang="en-US" dirty="0"/>
              <a:t>, </a:t>
            </a:r>
            <a:r>
              <a:rPr lang="en-US" dirty="0" err="1"/>
              <a:t>Paas</a:t>
            </a:r>
            <a:r>
              <a:rPr lang="en-US" dirty="0"/>
              <a:t> and </a:t>
            </a:r>
            <a:r>
              <a:rPr lang="en-US" dirty="0" err="1"/>
              <a:t>Saas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IaaS</a:t>
            </a:r>
            <a:r>
              <a:rPr lang="en-US" dirty="0"/>
              <a:t>, </a:t>
            </a:r>
            <a:r>
              <a:rPr lang="en-US" dirty="0" err="1"/>
              <a:t>PaaS</a:t>
            </a:r>
            <a:r>
              <a:rPr lang="en-US" dirty="0"/>
              <a:t> and </a:t>
            </a:r>
            <a:r>
              <a:rPr lang="en-US" dirty="0" err="1"/>
              <a:t>SaaS</a:t>
            </a:r>
            <a:r>
              <a:rPr lang="en-US" dirty="0"/>
              <a:t> are the three most popular  cloud service models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IaaS</a:t>
            </a:r>
            <a:r>
              <a:rPr lang="en-US" dirty="0"/>
              <a:t>, or infrastructure as a service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PaaS</a:t>
            </a:r>
            <a:r>
              <a:rPr lang="en-US" dirty="0"/>
              <a:t>, or platform as a service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SaaS</a:t>
            </a:r>
            <a:r>
              <a:rPr lang="en-US" dirty="0"/>
              <a:t>, or software as a service</a:t>
            </a:r>
          </a:p>
          <a:p>
            <a:r>
              <a:rPr lang="en-US" dirty="0" err="1"/>
              <a:t>IaaS</a:t>
            </a:r>
            <a:r>
              <a:rPr lang="en-US" dirty="0"/>
              <a:t>, </a:t>
            </a:r>
            <a:r>
              <a:rPr lang="en-US" dirty="0" err="1"/>
              <a:t>PaaS</a:t>
            </a:r>
            <a:r>
              <a:rPr lang="en-US" dirty="0"/>
              <a:t> and </a:t>
            </a:r>
            <a:r>
              <a:rPr lang="en-US" dirty="0" err="1"/>
              <a:t>SaaS</a:t>
            </a:r>
            <a:r>
              <a:rPr lang="en-US" dirty="0"/>
              <a:t> are not </a:t>
            </a:r>
            <a:r>
              <a:rPr lang="en-US" dirty="0">
                <a:solidFill>
                  <a:srgbClr val="FF0000"/>
                </a:solidFill>
              </a:rPr>
              <a:t>mutually exclusive</a:t>
            </a:r>
            <a:r>
              <a:rPr lang="en-US" dirty="0"/>
              <a:t>. Many mid-sized businesses use more than one, and most large enterprises use all three.</a:t>
            </a:r>
          </a:p>
        </p:txBody>
      </p:sp>
    </p:spTree>
    <p:extLst>
      <p:ext uri="{BB962C8B-B14F-4D97-AF65-F5344CB8AC3E}">
        <p14:creationId xmlns:p14="http://schemas.microsoft.com/office/powerpoint/2010/main" val="6184834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381000"/>
            <a:ext cx="8229600" cy="617220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FF0000"/>
                </a:solidFill>
              </a:rPr>
              <a:t>'As a service' </a:t>
            </a:r>
            <a:r>
              <a:rPr lang="en-US" dirty="0"/>
              <a:t>refers to the way IT assets are consumed in these offerings - and to the essential difference between cloud computing and traditional IT</a:t>
            </a:r>
          </a:p>
          <a:p>
            <a:r>
              <a:rPr lang="en-US" dirty="0"/>
              <a:t>In traditional IT, an organization consumes IT assets - hardware, system software, development tools, applications - by purchasing them, installing them, managing them and maintaining them in its own on-premises data center</a:t>
            </a:r>
          </a:p>
          <a:p>
            <a:r>
              <a:rPr lang="en-US" dirty="0"/>
              <a:t>In cloud computing, the cloud service provider owns, manages and maintains the assets; the customer consumes them via an Internet connection, and pays for them on a subscription or pay-as-you-go basis.</a:t>
            </a:r>
          </a:p>
        </p:txBody>
      </p:sp>
    </p:spTree>
    <p:extLst>
      <p:ext uri="{BB962C8B-B14F-4D97-AF65-F5344CB8AC3E}">
        <p14:creationId xmlns:p14="http://schemas.microsoft.com/office/powerpoint/2010/main" val="9231526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IaaS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err="1"/>
              <a:t>IaaS</a:t>
            </a:r>
            <a:r>
              <a:rPr lang="en-US" dirty="0"/>
              <a:t> is on-demand access to cloud-hosted computing infrastructure - servers, storage capacity and networking resources - that customers can provision, configure and use in much the same way as they use on-premises hardware.</a:t>
            </a:r>
          </a:p>
          <a:p>
            <a:r>
              <a:rPr lang="en-US" dirty="0"/>
              <a:t>The difference is that the cloud service provider hosts, manages and maintains the hardware and computing resources in its own data centers</a:t>
            </a:r>
          </a:p>
          <a:p>
            <a:r>
              <a:rPr lang="en-US" dirty="0" err="1"/>
              <a:t>IaaS</a:t>
            </a:r>
            <a:r>
              <a:rPr lang="en-US" dirty="0"/>
              <a:t> customers use the hardware via an internet connection, and pay for that use on a subscription or pay-as-you-go basis.</a:t>
            </a:r>
          </a:p>
        </p:txBody>
      </p:sp>
    </p:spTree>
    <p:extLst>
      <p:ext uri="{BB962C8B-B14F-4D97-AF65-F5344CB8AC3E}">
        <p14:creationId xmlns:p14="http://schemas.microsoft.com/office/powerpoint/2010/main" val="679297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5CCF8-462B-08C9-640C-C7C7DCE79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Internet Service Providers (ISPs) </a:t>
            </a:r>
            <a:br>
              <a:rPr lang="en-US" dirty="0"/>
            </a:b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82984-1802-F60F-77A9-AD76F89D40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Established and deployed by ISPs, the Internet's largest backbone networks are strategically interconnected by core routers that connect the world's multinational networks.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93626391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304800"/>
            <a:ext cx="8229600" cy="4525963"/>
          </a:xfrm>
        </p:spPr>
        <p:txBody>
          <a:bodyPr>
            <a:normAutofit fontScale="92500"/>
          </a:bodyPr>
          <a:lstStyle/>
          <a:p>
            <a:r>
              <a:rPr lang="en-US" dirty="0"/>
              <a:t>Customers can provision, configure and operate the servers and infrastructure resources via a graphical dashboard, or programmatically through application programming interfaces (APIs).</a:t>
            </a:r>
          </a:p>
          <a:p>
            <a:r>
              <a:rPr lang="en-US" dirty="0"/>
              <a:t>In </a:t>
            </a:r>
            <a:r>
              <a:rPr lang="en-US" dirty="0" err="1"/>
              <a:t>IaaS</a:t>
            </a:r>
            <a:r>
              <a:rPr lang="en-US" dirty="0"/>
              <a:t>, user can dynamically choose a CPU, memory storage configuration according to need.</a:t>
            </a:r>
          </a:p>
          <a:p>
            <a:r>
              <a:rPr lang="en-US" dirty="0"/>
              <a:t>Users can easily access the vast computing power available on </a:t>
            </a:r>
            <a:r>
              <a:rPr lang="en-US" dirty="0" err="1"/>
              <a:t>IaaS</a:t>
            </a:r>
            <a:r>
              <a:rPr lang="en-US" dirty="0"/>
              <a:t> Cloud platform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502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PaaS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PaaS</a:t>
            </a:r>
            <a:r>
              <a:rPr lang="en-US" dirty="0"/>
              <a:t> provides a cloud-based platform for developing, running, managing applications. </a:t>
            </a:r>
          </a:p>
          <a:p>
            <a:r>
              <a:rPr lang="en-US" dirty="0"/>
              <a:t>The cloud services provider hosts, manages and maintains all the hardware and software included in the platform</a:t>
            </a:r>
          </a:p>
          <a:p>
            <a:r>
              <a:rPr lang="en-US" dirty="0"/>
              <a:t>We can say </a:t>
            </a:r>
            <a:r>
              <a:rPr lang="en-US" dirty="0" err="1"/>
              <a:t>PaaS</a:t>
            </a:r>
            <a:r>
              <a:rPr lang="en-US" dirty="0"/>
              <a:t> is a programming platform for developers. This platform is generated for the programmers to create, test, run and manage the applications.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18127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6324600"/>
          </a:xfrm>
        </p:spPr>
        <p:txBody>
          <a:bodyPr>
            <a:normAutofit/>
          </a:bodyPr>
          <a:lstStyle/>
          <a:p>
            <a:r>
              <a:rPr lang="en-US" dirty="0"/>
              <a:t>Users access the </a:t>
            </a:r>
            <a:r>
              <a:rPr lang="en-US" dirty="0" err="1"/>
              <a:t>PaaS</a:t>
            </a:r>
            <a:r>
              <a:rPr lang="en-US" dirty="0"/>
              <a:t> through a graphical user interface (GUI), where development or </a:t>
            </a:r>
            <a:r>
              <a:rPr lang="en-US" dirty="0" err="1"/>
              <a:t>DevOps</a:t>
            </a:r>
            <a:r>
              <a:rPr lang="en-US" dirty="0"/>
              <a:t> teams can collaborate on all their work across the entire application lifecycle including coding, integration, testing, delivery, deployment, and feedback. </a:t>
            </a:r>
          </a:p>
          <a:p>
            <a:r>
              <a:rPr lang="en-US" dirty="0"/>
              <a:t>Examples of </a:t>
            </a:r>
            <a:r>
              <a:rPr lang="en-US" dirty="0" err="1"/>
              <a:t>PaaS</a:t>
            </a:r>
            <a:r>
              <a:rPr lang="en-US" dirty="0"/>
              <a:t> solutions include  AWS Elastic Beanstalk, Google App Engine, Microsoft Windows Azure, and Red Hat </a:t>
            </a:r>
            <a:r>
              <a:rPr lang="en-US" dirty="0" err="1"/>
              <a:t>OpenShift</a:t>
            </a:r>
            <a:r>
              <a:rPr lang="en-US" dirty="0"/>
              <a:t> on IBM Cloud</a:t>
            </a:r>
          </a:p>
        </p:txBody>
      </p:sp>
    </p:spTree>
    <p:extLst>
      <p:ext uri="{BB962C8B-B14F-4D97-AF65-F5344CB8AC3E}">
        <p14:creationId xmlns:p14="http://schemas.microsoft.com/office/powerpoint/2010/main" val="11272930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err="1"/>
              <a:t>SaaS</a:t>
            </a:r>
            <a:r>
              <a:rPr lang="en-US" dirty="0"/>
              <a:t> is cloud-hosted, ready-to-use application software.</a:t>
            </a:r>
          </a:p>
          <a:p>
            <a:r>
              <a:rPr lang="en-US" dirty="0"/>
              <a:t>Companies like Google, Microsoft provide their applications as a service to the end users.</a:t>
            </a:r>
          </a:p>
          <a:p>
            <a:r>
              <a:rPr lang="en-US" dirty="0"/>
              <a:t>Users pay a monthly or annual fee to use a complete application from within a web browser, desktop client or mobile app. </a:t>
            </a:r>
          </a:p>
          <a:p>
            <a:r>
              <a:rPr lang="en-US" dirty="0"/>
              <a:t>The application and all of the infrastructure required to deliver it - servers, storage, networking, middleware, application software, data storage - are hosted and managed by the </a:t>
            </a:r>
            <a:r>
              <a:rPr lang="en-US" dirty="0" err="1"/>
              <a:t>SaaS</a:t>
            </a:r>
            <a:r>
              <a:rPr lang="en-US" dirty="0"/>
              <a:t> vendor. </a:t>
            </a:r>
          </a:p>
        </p:txBody>
      </p:sp>
    </p:spTree>
    <p:extLst>
      <p:ext uri="{BB962C8B-B14F-4D97-AF65-F5344CB8AC3E}">
        <p14:creationId xmlns:p14="http://schemas.microsoft.com/office/powerpoint/2010/main" val="171563898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4525963"/>
          </a:xfrm>
        </p:spPr>
        <p:txBody>
          <a:bodyPr/>
          <a:lstStyle/>
          <a:p>
            <a:r>
              <a:rPr lang="en-US" dirty="0"/>
              <a:t>Today, anyone who uses a or mobile phone almost certainly uses some form of </a:t>
            </a:r>
            <a:r>
              <a:rPr lang="en-US" dirty="0" err="1"/>
              <a:t>SaaS</a:t>
            </a:r>
            <a:r>
              <a:rPr lang="en-US" dirty="0"/>
              <a:t>.</a:t>
            </a:r>
          </a:p>
          <a:p>
            <a:r>
              <a:rPr lang="en-US" dirty="0"/>
              <a:t>Email, social media, and cloud file storage solutions (such as </a:t>
            </a:r>
            <a:r>
              <a:rPr lang="en-US" dirty="0" err="1"/>
              <a:t>Dropbox</a:t>
            </a:r>
            <a:r>
              <a:rPr lang="en-US" dirty="0"/>
              <a:t> or </a:t>
            </a:r>
            <a:r>
              <a:rPr lang="en-US" dirty="0" err="1"/>
              <a:t>Onedrive</a:t>
            </a:r>
            <a:r>
              <a:rPr lang="en-US" dirty="0"/>
              <a:t>) are examples of </a:t>
            </a:r>
            <a:r>
              <a:rPr lang="en-US" dirty="0" err="1"/>
              <a:t>SaaS</a:t>
            </a:r>
            <a:r>
              <a:rPr lang="en-US" dirty="0"/>
              <a:t> applications people use every day in their personal lives.</a:t>
            </a:r>
          </a:p>
        </p:txBody>
      </p:sp>
    </p:spTree>
    <p:extLst>
      <p:ext uri="{BB962C8B-B14F-4D97-AF65-F5344CB8AC3E}">
        <p14:creationId xmlns:p14="http://schemas.microsoft.com/office/powerpoint/2010/main" val="29496567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Saas</a:t>
            </a:r>
            <a:r>
              <a:rPr lang="en-US" dirty="0"/>
              <a:t> vs. </a:t>
            </a:r>
            <a:r>
              <a:rPr lang="en-US" dirty="0" err="1"/>
              <a:t>PaaS</a:t>
            </a:r>
            <a:r>
              <a:rPr lang="en-US" dirty="0"/>
              <a:t> vs. </a:t>
            </a:r>
            <a:r>
              <a:rPr lang="en-US" dirty="0" err="1"/>
              <a:t>IaaS</a:t>
            </a:r>
            <a:r>
              <a:rPr lang="en-US" dirty="0"/>
              <a:t>: Management Ease vs. Complete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SaaS</a:t>
            </a:r>
            <a:r>
              <a:rPr lang="en-US" dirty="0"/>
              <a:t>, </a:t>
            </a:r>
            <a:r>
              <a:rPr lang="en-US" dirty="0" err="1"/>
              <a:t>Paas</a:t>
            </a:r>
            <a:r>
              <a:rPr lang="en-US" dirty="0"/>
              <a:t>, </a:t>
            </a:r>
            <a:r>
              <a:rPr lang="en-US" dirty="0" err="1"/>
              <a:t>IaaS</a:t>
            </a:r>
            <a:r>
              <a:rPr lang="en-US" dirty="0"/>
              <a:t> are not mutually exclusive; most organizations use more than one, and many larger organizations today use all three, often in combination with traditional IT</a:t>
            </a:r>
          </a:p>
          <a:p>
            <a:r>
              <a:rPr lang="en-US" dirty="0"/>
              <a:t>Obviously, the as-a-service solution a customer chooses depends first on the functionality the customer requires, and the expertise it has on staff</a:t>
            </a:r>
          </a:p>
          <a:p>
            <a:r>
              <a:rPr lang="en-US" dirty="0"/>
              <a:t>For example, an organization without the in-house IT expertise for configuring and operating remote servers isn't well matched to </a:t>
            </a:r>
            <a:r>
              <a:rPr lang="en-US" dirty="0" err="1"/>
              <a:t>IaaS</a:t>
            </a:r>
            <a:endParaRPr lang="en-US" dirty="0"/>
          </a:p>
          <a:p>
            <a:r>
              <a:rPr lang="en-US" dirty="0"/>
              <a:t>An organization without a development team has no need for </a:t>
            </a:r>
            <a:r>
              <a:rPr lang="en-US" dirty="0" err="1"/>
              <a:t>PaaS</a:t>
            </a:r>
            <a:r>
              <a:rPr lang="en-US" dirty="0"/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38722580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6400800"/>
          </a:xfrm>
        </p:spPr>
        <p:txBody>
          <a:bodyPr>
            <a:normAutofit fontScale="92500"/>
          </a:bodyPr>
          <a:lstStyle/>
          <a:p>
            <a:r>
              <a:rPr lang="en-US" dirty="0"/>
              <a:t>But in some cases, any of the three 'as-a-service' models will offer a viable solution</a:t>
            </a:r>
          </a:p>
          <a:p>
            <a:r>
              <a:rPr lang="en-US" dirty="0"/>
              <a:t>In these cases, organizations typically compare the alternatives based on the management ease they offer, vs. the control they give up. </a:t>
            </a:r>
          </a:p>
          <a:p>
            <a:r>
              <a:rPr lang="en-US" i="1" dirty="0"/>
              <a:t>For example, suppose a large organization wants to deliver a customer relationship management (CRM) application to its sales team</a:t>
            </a:r>
            <a:r>
              <a:rPr lang="en-US" dirty="0"/>
              <a:t>. It could:</a:t>
            </a:r>
          </a:p>
          <a:p>
            <a:r>
              <a:rPr lang="en-US" i="1" dirty="0">
                <a:solidFill>
                  <a:srgbClr val="FF0000"/>
                </a:solidFill>
              </a:rPr>
              <a:t>Choose a </a:t>
            </a:r>
            <a:r>
              <a:rPr lang="en-US" i="1" dirty="0" err="1">
                <a:solidFill>
                  <a:srgbClr val="FF0000"/>
                </a:solidFill>
              </a:rPr>
              <a:t>SaaS</a:t>
            </a:r>
            <a:r>
              <a:rPr lang="en-US" i="1" dirty="0">
                <a:solidFill>
                  <a:srgbClr val="FF0000"/>
                </a:solidFill>
              </a:rPr>
              <a:t> CRM solution</a:t>
            </a:r>
            <a:r>
              <a:rPr lang="en-US" dirty="0"/>
              <a:t>, offloading all day-to-day management to the third-party vendor, but also giving up all control over features and functionality, data storage, user access and security.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90017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867400"/>
          </a:xfrm>
        </p:spPr>
        <p:txBody>
          <a:bodyPr/>
          <a:lstStyle/>
          <a:p>
            <a:r>
              <a:rPr lang="en-US" i="1" dirty="0">
                <a:solidFill>
                  <a:srgbClr val="FF0000"/>
                </a:solidFill>
              </a:rPr>
              <a:t>Choose a </a:t>
            </a:r>
            <a:r>
              <a:rPr lang="en-US" i="1" dirty="0" err="1">
                <a:solidFill>
                  <a:srgbClr val="FF0000"/>
                </a:solidFill>
              </a:rPr>
              <a:t>PaaS</a:t>
            </a:r>
            <a:r>
              <a:rPr lang="en-US" i="1" dirty="0">
                <a:solidFill>
                  <a:srgbClr val="FF0000"/>
                </a:solidFill>
              </a:rPr>
              <a:t> solution</a:t>
            </a:r>
            <a:r>
              <a:rPr lang="en-US" dirty="0">
                <a:solidFill>
                  <a:srgbClr val="FF0000"/>
                </a:solidFill>
              </a:rPr>
              <a:t> </a:t>
            </a:r>
            <a:r>
              <a:rPr lang="en-US" i="1" dirty="0"/>
              <a:t>and build a custom CRM application</a:t>
            </a:r>
            <a:r>
              <a:rPr lang="en-US" dirty="0"/>
              <a:t>. </a:t>
            </a:r>
          </a:p>
          <a:p>
            <a:r>
              <a:rPr lang="en-US" dirty="0"/>
              <a:t>In this case, the company would offload management of infrastructure and application development resources to the cloud service provider. </a:t>
            </a:r>
          </a:p>
          <a:p>
            <a:r>
              <a:rPr lang="en-US" dirty="0"/>
              <a:t>The customer would retain complete control over application features, but it would also assume responsibility for managing the application and associated data</a:t>
            </a:r>
          </a:p>
        </p:txBody>
      </p:sp>
    </p:spTree>
    <p:extLst>
      <p:ext uri="{BB962C8B-B14F-4D97-AF65-F5344CB8AC3E}">
        <p14:creationId xmlns:p14="http://schemas.microsoft.com/office/powerpoint/2010/main" val="261053908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59436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Build out backend IT infrastructure on the cloud using </a:t>
            </a:r>
            <a:r>
              <a:rPr lang="en-US" dirty="0" err="1">
                <a:solidFill>
                  <a:srgbClr val="FF0000"/>
                </a:solidFill>
              </a:rPr>
              <a:t>IaaS</a:t>
            </a:r>
            <a:r>
              <a:rPr lang="en-US" dirty="0"/>
              <a:t>, and use it to build its own development platform and application.</a:t>
            </a:r>
          </a:p>
          <a:p>
            <a:r>
              <a:rPr lang="en-US" dirty="0"/>
              <a:t> The organization's IT team would have complete control over operating systems and server configurations</a:t>
            </a:r>
          </a:p>
          <a:p>
            <a:r>
              <a:rPr lang="en-US" dirty="0"/>
              <a:t>But it also bear the burden of managing and maintaining them, along with the development platform and applications that run on them.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8089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Cloud Computing Services: Who Manages What ?</a:t>
            </a:r>
          </a:p>
        </p:txBody>
      </p:sp>
      <p:pic>
        <p:nvPicPr>
          <p:cNvPr id="4" name="Picture 2" descr="saas vs paas vs iaas breakdown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905000"/>
            <a:ext cx="8229600" cy="4042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560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227996"/>
            <a:ext cx="6176963" cy="65953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4851352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visual breakdown </a:t>
            </a:r>
          </a:p>
        </p:txBody>
      </p:sp>
      <p:pic>
        <p:nvPicPr>
          <p:cNvPr id="4" name="Picture 2" descr="saas vs paas vs iaas Pizza exampl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0818" y="1295400"/>
            <a:ext cx="6610350" cy="5305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015621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What are the differences between </a:t>
            </a:r>
            <a:r>
              <a:rPr lang="en-US" dirty="0" err="1"/>
              <a:t>IaaS</a:t>
            </a:r>
            <a:r>
              <a:rPr lang="en-US" dirty="0"/>
              <a:t>, </a:t>
            </a:r>
            <a:r>
              <a:rPr lang="en-US" dirty="0" err="1"/>
              <a:t>PaaS</a:t>
            </a:r>
            <a:r>
              <a:rPr lang="en-US" dirty="0"/>
              <a:t>, and </a:t>
            </a:r>
            <a:r>
              <a:rPr lang="en-US" dirty="0" err="1"/>
              <a:t>SaaS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/>
              <a:t>IaaS</a:t>
            </a:r>
            <a:r>
              <a:rPr lang="en-US" dirty="0"/>
              <a:t> is there to provide you with maximum flexibility when it comes to hosting custom-built apps, as well as a providing a general data center for data storage.</a:t>
            </a:r>
          </a:p>
          <a:p>
            <a:r>
              <a:rPr lang="en-US" dirty="0" err="1"/>
              <a:t>PaaS</a:t>
            </a:r>
            <a:r>
              <a:rPr lang="en-US" dirty="0"/>
              <a:t> is most often built on top of an </a:t>
            </a:r>
            <a:r>
              <a:rPr lang="en-US" dirty="0" err="1"/>
              <a:t>IaaS</a:t>
            </a:r>
            <a:r>
              <a:rPr lang="en-US" dirty="0"/>
              <a:t> platform to reduce the need for system administration. It allows you to focus on app development instead of infrastructure management.</a:t>
            </a:r>
          </a:p>
          <a:p>
            <a:r>
              <a:rPr lang="en-US" dirty="0" err="1"/>
              <a:t>SaaS</a:t>
            </a:r>
            <a:r>
              <a:rPr lang="en-US" dirty="0"/>
              <a:t> offers ready-to-use, out-of-the-box solutions that meet a particular business need (such as website or email).</a:t>
            </a:r>
          </a:p>
          <a:p>
            <a:r>
              <a:rPr lang="en-US" dirty="0"/>
              <a:t>You might choose to start with one cloud computing service model or find a need for all three: that depends on the size and complexity of your business.</a:t>
            </a:r>
          </a:p>
        </p:txBody>
      </p:sp>
    </p:spTree>
    <p:extLst>
      <p:ext uri="{BB962C8B-B14F-4D97-AF65-F5344CB8AC3E}">
        <p14:creationId xmlns:p14="http://schemas.microsoft.com/office/powerpoint/2010/main" val="31256947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"/>
            <a:ext cx="8229600" cy="4525963"/>
          </a:xfrm>
        </p:spPr>
        <p:txBody>
          <a:bodyPr/>
          <a:lstStyle/>
          <a:p>
            <a:r>
              <a:rPr lang="en-US" dirty="0" err="1"/>
              <a:t>SaaS</a:t>
            </a:r>
            <a:r>
              <a:rPr lang="en-US" dirty="0"/>
              <a:t> accounts for approximately 24% of all enterprise workloads (up from 14% in 2016)</a:t>
            </a:r>
          </a:p>
          <a:p>
            <a:r>
              <a:rPr lang="en-US" dirty="0" err="1"/>
              <a:t>IaaS</a:t>
            </a:r>
            <a:r>
              <a:rPr lang="en-US" dirty="0"/>
              <a:t> is hovering around 12% </a:t>
            </a:r>
          </a:p>
          <a:p>
            <a:r>
              <a:rPr lang="en-US" dirty="0" err="1"/>
              <a:t>PaaS</a:t>
            </a:r>
            <a:r>
              <a:rPr lang="en-US" dirty="0"/>
              <a:t> is currently the most popular model, hovering around 32% and expected to grow in 2022.</a:t>
            </a:r>
          </a:p>
        </p:txBody>
      </p:sp>
    </p:spTree>
    <p:extLst>
      <p:ext uri="{BB962C8B-B14F-4D97-AF65-F5344CB8AC3E}">
        <p14:creationId xmlns:p14="http://schemas.microsoft.com/office/powerpoint/2010/main" val="151748263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Some Top Vendors of Cloud Computing</a:t>
            </a:r>
          </a:p>
        </p:txBody>
      </p:sp>
      <p:pic>
        <p:nvPicPr>
          <p:cNvPr id="8194" name="Picture 2" descr="Top 10 Cloud Computing Challenges in 2020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2362200"/>
            <a:ext cx="5734050" cy="236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3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2400" y="4572000"/>
            <a:ext cx="1172441" cy="8224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7075657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667000"/>
            <a:ext cx="8229600" cy="1143000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Mcqs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293187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09600"/>
            <a:ext cx="8229600" cy="4525963"/>
          </a:xfrm>
        </p:spPr>
        <p:txBody>
          <a:bodyPr/>
          <a:lstStyle/>
          <a:p>
            <a:r>
              <a:rPr lang="en-US" b="1" dirty="0"/>
              <a:t>Which one of the following can be considered as the most complete cloud computing service model? 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PaaS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SaaS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IaaS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08807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09600"/>
            <a:ext cx="8229600" cy="4525963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/>
              <a:t>Which one of the following can be considered as the most complete cloud computing service model? 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PaaS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SaaS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IaaS</a:t>
            </a:r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Correct Answer: 2</a:t>
            </a:r>
            <a:br>
              <a:rPr lang="en-US" dirty="0">
                <a:solidFill>
                  <a:srgbClr val="FF0000"/>
                </a:solidFill>
              </a:rPr>
            </a:br>
            <a:r>
              <a:rPr lang="en-US" b="1" dirty="0">
                <a:solidFill>
                  <a:srgbClr val="FF0000"/>
                </a:solidFill>
              </a:rPr>
              <a:t>Explanation: </a:t>
            </a:r>
            <a:r>
              <a:rPr lang="en-US" dirty="0">
                <a:solidFill>
                  <a:srgbClr val="FF0000"/>
                </a:solidFill>
              </a:rPr>
              <a:t>The most complete cloud computing service model must contain the computing hardware and software, as well as the solution itself. Hence the </a:t>
            </a:r>
            <a:r>
              <a:rPr lang="en-US" dirty="0" err="1">
                <a:solidFill>
                  <a:srgbClr val="FF0000"/>
                </a:solidFill>
              </a:rPr>
              <a:t>SaaS</a:t>
            </a:r>
            <a:r>
              <a:rPr lang="en-US" dirty="0">
                <a:solidFill>
                  <a:srgbClr val="FF0000"/>
                </a:solidFill>
              </a:rPr>
              <a:t> model has all these features.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70848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09600"/>
            <a:ext cx="8229600" cy="4525963"/>
          </a:xfrm>
        </p:spPr>
        <p:txBody>
          <a:bodyPr>
            <a:normAutofit/>
          </a:bodyPr>
          <a:lstStyle/>
          <a:p>
            <a:r>
              <a:rPr lang="en-US" b="1" dirty="0"/>
              <a:t>Which one of the following provides the resources or services such as virtual infrastructure, virtual machines, virtual storage, and several other hardware assets?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PaaS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SaaS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IaaS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All of the above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58023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09600"/>
            <a:ext cx="8229600" cy="4525963"/>
          </a:xfrm>
        </p:spPr>
        <p:txBody>
          <a:bodyPr>
            <a:normAutofit/>
          </a:bodyPr>
          <a:lstStyle/>
          <a:p>
            <a:r>
              <a:rPr lang="en-US" b="1" dirty="0"/>
              <a:t>You plan to provide Infrastructure as a Service (</a:t>
            </a:r>
            <a:r>
              <a:rPr lang="en-US" b="1" dirty="0" err="1"/>
              <a:t>IaaS</a:t>
            </a:r>
            <a:r>
              <a:rPr lang="en-US" b="1" dirty="0"/>
              <a:t>) resources in Azure. Which resource is an example of </a:t>
            </a:r>
            <a:r>
              <a:rPr lang="en-US" b="1" dirty="0" err="1"/>
              <a:t>IaaS</a:t>
            </a:r>
            <a:r>
              <a:rPr lang="en-US" b="1" dirty="0"/>
              <a:t>? 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 Azure web app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 Azure virtual machine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 Azure logic app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 Azure SQL database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7926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CC981-9BF0-BA5E-7CE5-24DFE764D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Cont.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8D45C-8F28-6E23-999A-6FF9A147DA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Worldwide connectivity is enabled through a hierarchical topology composed of Tiers 1, 2, and 3  </a:t>
            </a:r>
          </a:p>
          <a:p>
            <a:r>
              <a:rPr lang="en-US" dirty="0"/>
              <a:t>The core </a:t>
            </a:r>
            <a:r>
              <a:rPr lang="en-US" dirty="0">
                <a:solidFill>
                  <a:srgbClr val="FF0000"/>
                </a:solidFill>
              </a:rPr>
              <a:t>Tier 1 is made of large-scale, international cloud providers that oversee massive interconnected global networks</a:t>
            </a:r>
            <a:r>
              <a:rPr lang="en-US" dirty="0"/>
              <a:t>, which are connected to </a:t>
            </a:r>
            <a:r>
              <a:rPr lang="en-US" dirty="0">
                <a:solidFill>
                  <a:srgbClr val="FF0000"/>
                </a:solidFill>
              </a:rPr>
              <a:t>Tier 2's large regional providers</a:t>
            </a:r>
          </a:p>
          <a:p>
            <a:r>
              <a:rPr lang="en-US" dirty="0"/>
              <a:t>The interconnected ISPs of Tier 2 connect with Tier 1 providers, as well as the </a:t>
            </a:r>
            <a:r>
              <a:rPr lang="en-US" dirty="0">
                <a:solidFill>
                  <a:srgbClr val="FF0000"/>
                </a:solidFill>
              </a:rPr>
              <a:t>local ISPs of Tier 3. </a:t>
            </a:r>
            <a:endParaRPr lang="en-PK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2254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B9F243A-8E8B-7A53-A9E1-64329A1A8D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28600"/>
            <a:ext cx="4605867" cy="2590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7A1497-A834-A3FA-1A5A-D28C6341B4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800" y="2971800"/>
            <a:ext cx="5409666" cy="354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702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Virtualization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Virtualization is a process of converting a physical IT resource into a virtual IT resource </a:t>
            </a:r>
          </a:p>
          <a:p>
            <a:r>
              <a:rPr lang="en-US" dirty="0"/>
              <a:t>Server</a:t>
            </a:r>
          </a:p>
          <a:p>
            <a:r>
              <a:rPr lang="en-US" dirty="0"/>
              <a:t>Virtual server ↔ virtual machine</a:t>
            </a:r>
          </a:p>
          <a:p>
            <a:r>
              <a:rPr lang="en-US" dirty="0"/>
              <a:t>Storage</a:t>
            </a:r>
          </a:p>
          <a:p>
            <a:r>
              <a:rPr lang="en-US" dirty="0"/>
              <a:t>Network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5578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127" y="1447800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SOA?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202" y="3124200"/>
            <a:ext cx="474345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5677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</TotalTime>
  <Words>2776</Words>
  <Application>Microsoft Office PowerPoint</Application>
  <PresentationFormat>On-screen Show (4:3)</PresentationFormat>
  <Paragraphs>243</Paragraphs>
  <Slides>58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1" baseType="lpstr">
      <vt:lpstr>Arial</vt:lpstr>
      <vt:lpstr>Calibri</vt:lpstr>
      <vt:lpstr>Office Theme</vt:lpstr>
      <vt:lpstr>Lecture 3</vt:lpstr>
      <vt:lpstr>Cloud Enabling Technologies</vt:lpstr>
      <vt:lpstr>Broadband networks &amp; Internet architecture </vt:lpstr>
      <vt:lpstr>Internet Service Providers (ISPs)  </vt:lpstr>
      <vt:lpstr>PowerPoint Presentation</vt:lpstr>
      <vt:lpstr>Cont.</vt:lpstr>
      <vt:lpstr>PowerPoint Presentation</vt:lpstr>
      <vt:lpstr>Virtualization </vt:lpstr>
      <vt:lpstr>SOA?</vt:lpstr>
      <vt:lpstr>Case Study</vt:lpstr>
      <vt:lpstr>Service</vt:lpstr>
      <vt:lpstr>SOA: Service Oriented Architecture</vt:lpstr>
      <vt:lpstr>SOA: Service Oriented Architecture</vt:lpstr>
      <vt:lpstr>Web services</vt:lpstr>
      <vt:lpstr>Web services</vt:lpstr>
      <vt:lpstr>Web 2.0/3.0</vt:lpstr>
      <vt:lpstr>Multitenant technology </vt:lpstr>
      <vt:lpstr>A simple example </vt:lpstr>
      <vt:lpstr>Cloud Deployment Models</vt:lpstr>
      <vt:lpstr>Cloud Deployment Models</vt:lpstr>
      <vt:lpstr>Public Cloud</vt:lpstr>
      <vt:lpstr>Public Cloud</vt:lpstr>
      <vt:lpstr>Benefits of Public Cloud</vt:lpstr>
      <vt:lpstr>Limitations of Public Cloud</vt:lpstr>
      <vt:lpstr>Private Cloud</vt:lpstr>
      <vt:lpstr>PowerPoint Presentation</vt:lpstr>
      <vt:lpstr>Private Cloud</vt:lpstr>
      <vt:lpstr>Benefits of Private Cloud</vt:lpstr>
      <vt:lpstr>Limitations of Private Cloud</vt:lpstr>
      <vt:lpstr>Community Cloud</vt:lpstr>
      <vt:lpstr>PowerPoint Presentation</vt:lpstr>
      <vt:lpstr>Benefits of Community Cloud</vt:lpstr>
      <vt:lpstr>Limitations of Community Cloud</vt:lpstr>
      <vt:lpstr>Hybrid Cloud</vt:lpstr>
      <vt:lpstr>Hybrid Cloud</vt:lpstr>
      <vt:lpstr>The Comparison of Top Cloud Deployment Models</vt:lpstr>
      <vt:lpstr>What are Iaas, Paas and Saas?</vt:lpstr>
      <vt:lpstr>PowerPoint Presentation</vt:lpstr>
      <vt:lpstr>IaaS</vt:lpstr>
      <vt:lpstr>PowerPoint Presentation</vt:lpstr>
      <vt:lpstr>PaaS</vt:lpstr>
      <vt:lpstr>PowerPoint Presentation</vt:lpstr>
      <vt:lpstr>SaaS</vt:lpstr>
      <vt:lpstr>PowerPoint Presentation</vt:lpstr>
      <vt:lpstr>Saas vs. PaaS vs. IaaS: Management Ease vs. Complete Control</vt:lpstr>
      <vt:lpstr>PowerPoint Presentation</vt:lpstr>
      <vt:lpstr>PowerPoint Presentation</vt:lpstr>
      <vt:lpstr>PowerPoint Presentation</vt:lpstr>
      <vt:lpstr>Cloud Computing Services: Who Manages What ?</vt:lpstr>
      <vt:lpstr>Another visual breakdown </vt:lpstr>
      <vt:lpstr>What are the differences between IaaS, PaaS, and SaaS?</vt:lpstr>
      <vt:lpstr>PowerPoint Presentation</vt:lpstr>
      <vt:lpstr>Some Top Vendors of Cloud Computing</vt:lpstr>
      <vt:lpstr>Mcqs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4</dc:title>
  <dc:creator>Fahad</dc:creator>
  <cp:lastModifiedBy>Faisal</cp:lastModifiedBy>
  <cp:revision>52</cp:revision>
  <dcterms:created xsi:type="dcterms:W3CDTF">2006-08-16T00:00:00Z</dcterms:created>
  <dcterms:modified xsi:type="dcterms:W3CDTF">2022-09-03T10:29:31Z</dcterms:modified>
</cp:coreProperties>
</file>

<file path=docProps/thumbnail.jpeg>
</file>